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0"/>
  </p:notesMasterIdLst>
  <p:sldIdLst>
    <p:sldId id="269" r:id="rId2"/>
    <p:sldId id="286" r:id="rId3"/>
    <p:sldId id="1792" r:id="rId4"/>
    <p:sldId id="287" r:id="rId5"/>
    <p:sldId id="1774" r:id="rId6"/>
    <p:sldId id="1793" r:id="rId7"/>
    <p:sldId id="1794" r:id="rId8"/>
    <p:sldId id="1777" r:id="rId9"/>
    <p:sldId id="1781" r:id="rId10"/>
    <p:sldId id="1804" r:id="rId11"/>
    <p:sldId id="1798" r:id="rId12"/>
    <p:sldId id="1808" r:id="rId13"/>
    <p:sldId id="1802" r:id="rId14"/>
    <p:sldId id="1806" r:id="rId15"/>
    <p:sldId id="1805" r:id="rId16"/>
    <p:sldId id="1807" r:id="rId17"/>
    <p:sldId id="1803" r:id="rId18"/>
    <p:sldId id="1754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5A11"/>
    <a:srgbClr val="819AC6"/>
    <a:srgbClr val="8FAADC"/>
    <a:srgbClr val="4472C4"/>
    <a:srgbClr val="4C6EAE"/>
    <a:srgbClr val="7C7C7C"/>
    <a:srgbClr val="30AAC2"/>
    <a:srgbClr val="A0CC82"/>
    <a:srgbClr val="DEA178"/>
    <a:srgbClr val="7692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59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09926-4F49-461B-A7F1-203E684F7E55}" type="datetimeFigureOut">
              <a:rPr lang="zh-CN" altLang="en-US" smtClean="0"/>
              <a:t>2024/11/22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6CF962-189E-42BB-B9BB-C8C33A0D36A1}" type="slidenum">
              <a:rPr lang="zh-CN" altLang="en-US" smtClean="0"/>
              <a:t>‹N°›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02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61C15E3-3861-73B5-C172-F0F9D0C6F8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98266" y="6047162"/>
            <a:ext cx="8193734" cy="810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67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8B740A4-53DC-8FEF-545A-02D6DCBFC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2553-179F-4DB6-8D18-9BF73CAE2629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BF4FC5F-F3BD-7540-E3D1-15ED65804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C7C102A-FB59-350D-92B7-FE4A037A2C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3839-E7A7-4CF5-A0B5-DCE8D7B92058}" type="slidenum">
              <a:rPr lang="en-US" smtClean="0"/>
              <a:t>‹N°›</a:t>
            </a:fld>
            <a:endParaRPr 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24E1173-1313-37B7-4AD0-B8C8CD393471}"/>
              </a:ext>
            </a:extLst>
          </p:cNvPr>
          <p:cNvGrpSpPr/>
          <p:nvPr userDrawn="1"/>
        </p:nvGrpSpPr>
        <p:grpSpPr>
          <a:xfrm>
            <a:off x="156164" y="457200"/>
            <a:ext cx="589307" cy="5943599"/>
            <a:chOff x="223520" y="388621"/>
            <a:chExt cx="589307" cy="5943599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6158C0A-BEFA-6EE3-4551-D176360BAC24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1D40B9E6-3A58-3E28-E4AF-80CD1E86453E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7ED7C2F-3C13-C4F5-9706-64B3A88B8EF8}"/>
                </a:ext>
              </a:extLst>
            </p:cNvPr>
            <p:cNvSpPr txBox="1"/>
            <p:nvPr/>
          </p:nvSpPr>
          <p:spPr>
            <a:xfrm>
              <a:off x="320384" y="19429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应用背景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4ECEE23C-595A-20A6-2542-A0EF9D4EC9FF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52CAC33-2B2E-8973-2C95-ADBAF706110D}"/>
                </a:ext>
              </a:extLst>
            </p:cNvPr>
            <p:cNvSpPr txBox="1"/>
            <p:nvPr/>
          </p:nvSpPr>
          <p:spPr>
            <a:xfrm>
              <a:off x="320361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准备要素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F3E41E7E-3AFB-29C7-8684-B4132665F4AF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1F45B9B-F843-05DB-151A-63722B3BBC85}"/>
                </a:ext>
              </a:extLst>
            </p:cNvPr>
            <p:cNvSpPr txBox="1"/>
            <p:nvPr/>
          </p:nvSpPr>
          <p:spPr>
            <a:xfrm>
              <a:off x="320365" y="5184140"/>
              <a:ext cx="492443" cy="114808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案例分析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F5BD07F1-800C-A685-1E23-82F64C81C098}"/>
                </a:ext>
              </a:extLst>
            </p:cNvPr>
            <p:cNvCxnSpPr>
              <a:cxnSpLocks/>
            </p:cNvCxnSpPr>
            <p:nvPr/>
          </p:nvCxnSpPr>
          <p:spPr>
            <a:xfrm>
              <a:off x="22352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26142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>
            <a:extLst>
              <a:ext uri="{FF2B5EF4-FFF2-40B4-BE49-F238E27FC236}">
                <a16:creationId xmlns:a16="http://schemas.microsoft.com/office/drawing/2014/main" id="{F0A308CE-946F-43CA-92C2-A34BA84966A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81002" y="1987822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E9D948BF-9B38-4FB2-95AD-47382CD18CC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538324" y="1887478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9" name="图片占位符 6">
            <a:extLst>
              <a:ext uri="{FF2B5EF4-FFF2-40B4-BE49-F238E27FC236}">
                <a16:creationId xmlns:a16="http://schemas.microsoft.com/office/drawing/2014/main" id="{FF08C56D-2660-4CC6-B55C-A6ED880EF36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33443" y="1887479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0" name="图片占位符 6">
            <a:extLst>
              <a:ext uri="{FF2B5EF4-FFF2-40B4-BE49-F238E27FC236}">
                <a16:creationId xmlns:a16="http://schemas.microsoft.com/office/drawing/2014/main" id="{33C23E21-16D3-41CA-91B0-F773F04545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85883" y="1987822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F5201B6-EAD4-F180-7B16-7B6707BE9246}"/>
              </a:ext>
            </a:extLst>
          </p:cNvPr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136D4B16-750B-7721-09C6-45287901BE5C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" name="等腰三角形 3">
              <a:extLst>
                <a:ext uri="{FF2B5EF4-FFF2-40B4-BE49-F238E27FC236}">
                  <a16:creationId xmlns:a16="http://schemas.microsoft.com/office/drawing/2014/main" id="{3B11FCE8-57EA-230C-E1F5-0DB16C9B50BB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180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049AA30-70CF-4532-8E1A-4BB3BAFB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7A48CA2-52C9-4EBC-8122-75001D4FE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AC16E85-4CEC-452A-95A7-72786DFC8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01EB357-1041-44B8-A925-47DCC0A322D0}"/>
              </a:ext>
            </a:extLst>
          </p:cNvPr>
          <p:cNvSpPr/>
          <p:nvPr userDrawn="1"/>
        </p:nvSpPr>
        <p:spPr>
          <a:xfrm>
            <a:off x="1362269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E682B63-F719-4114-8523-DD3CFE718779}"/>
              </a:ext>
            </a:extLst>
          </p:cNvPr>
          <p:cNvSpPr/>
          <p:nvPr userDrawn="1"/>
        </p:nvSpPr>
        <p:spPr>
          <a:xfrm>
            <a:off x="4966217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D55403F-B3CA-43CC-BBC0-2C3045F20F9B}"/>
              </a:ext>
            </a:extLst>
          </p:cNvPr>
          <p:cNvSpPr/>
          <p:nvPr userDrawn="1"/>
        </p:nvSpPr>
        <p:spPr>
          <a:xfrm>
            <a:off x="8570165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图片占位符 11">
            <a:extLst>
              <a:ext uri="{FF2B5EF4-FFF2-40B4-BE49-F238E27FC236}">
                <a16:creationId xmlns:a16="http://schemas.microsoft.com/office/drawing/2014/main" id="{F4D88E2F-9542-487C-87E9-4338EE12B86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06700" y="3881458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4" name="图片占位符 11">
            <a:extLst>
              <a:ext uri="{FF2B5EF4-FFF2-40B4-BE49-F238E27FC236}">
                <a16:creationId xmlns:a16="http://schemas.microsoft.com/office/drawing/2014/main" id="{0FC9DB17-6D30-451E-9F15-0F358E99A3E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74603" y="1293977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图片占位符 11">
            <a:extLst>
              <a:ext uri="{FF2B5EF4-FFF2-40B4-BE49-F238E27FC236}">
                <a16:creationId xmlns:a16="http://schemas.microsoft.com/office/drawing/2014/main" id="{6EC7C37C-B59A-4639-8175-7C7524713EC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79617" y="1293977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71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93872BC-F0EF-4526-828D-D60FB1189D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92F3FA9-0FC6-4C63-AD50-5F759BD21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17B3D95-8888-4C9A-B6D0-DD87C9FE8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2F2480D-FFE8-4F14-949D-B022DF1AC1AC}"/>
              </a:ext>
            </a:extLst>
          </p:cNvPr>
          <p:cNvSpPr/>
          <p:nvPr userDrawn="1"/>
        </p:nvSpPr>
        <p:spPr>
          <a:xfrm>
            <a:off x="6400801" y="0"/>
            <a:ext cx="5791200" cy="6858000"/>
          </a:xfrm>
          <a:prstGeom prst="rect">
            <a:avLst/>
          </a:prstGeom>
          <a:solidFill>
            <a:srgbClr val="9C0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id="{729E4E49-663A-4CE3-8F69-18F08EB0C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02759" y="1250513"/>
            <a:ext cx="4360507" cy="4356974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23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2497CB3-C2CE-4641-B87F-F2FD809373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28526A2-8C96-4700-9DF5-68D40155D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CD47F07-EACE-48A3-AC8A-4D2C9FEEE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id="{1782E486-37AF-4072-90C6-074FAB0178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57289" y="57785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81B634BD-7EED-43F7-9243-3EE6B75FE61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157289" y="342900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1E158DE-D3DA-4118-BD59-F4D6A681C1B5}"/>
              </a:ext>
            </a:extLst>
          </p:cNvPr>
          <p:cNvSpPr/>
          <p:nvPr userDrawn="1"/>
        </p:nvSpPr>
        <p:spPr>
          <a:xfrm>
            <a:off x="5113178" y="577850"/>
            <a:ext cx="6512767" cy="5281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26260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2497CB3-C2CE-4641-B87F-F2FD809373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28526A2-8C96-4700-9DF5-68D40155D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CD47F07-EACE-48A3-AC8A-4D2C9FEEE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id="{1782E486-37AF-4072-90C6-074FAB0178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25626" y="57785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81B634BD-7EED-43F7-9243-3EE6B75FE61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25626" y="342900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FF7F90F-C2D1-4636-A958-A3164A4F5EF8}"/>
              </a:ext>
            </a:extLst>
          </p:cNvPr>
          <p:cNvSpPr/>
          <p:nvPr userDrawn="1"/>
        </p:nvSpPr>
        <p:spPr>
          <a:xfrm>
            <a:off x="566057" y="279920"/>
            <a:ext cx="4114800" cy="585962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图片占位符 9">
            <a:extLst>
              <a:ext uri="{FF2B5EF4-FFF2-40B4-BE49-F238E27FC236}">
                <a16:creationId xmlns:a16="http://schemas.microsoft.com/office/drawing/2014/main" id="{F282809C-45BA-42F0-80BE-B6ED7919AED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908550" y="279402"/>
            <a:ext cx="6940551" cy="585946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209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0B3DB69-ABBB-48AC-A8E4-FB30440AB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2553-179F-4DB6-8D18-9BF73CAE2629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F935A95-6181-479D-A8A2-0DC167D95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276F4D5-FB9F-4084-9654-37A743B6F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3839-E7A7-4CF5-A0B5-DCE8D7B92058}" type="slidenum">
              <a:rPr lang="en-US" smtClean="0"/>
              <a:t>‹N°›</a:t>
            </a:fld>
            <a:endParaRPr 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EEC0EC5-2552-42D4-9942-353129C73AE8}"/>
              </a:ext>
            </a:extLst>
          </p:cNvPr>
          <p:cNvSpPr/>
          <p:nvPr userDrawn="1"/>
        </p:nvSpPr>
        <p:spPr>
          <a:xfrm>
            <a:off x="0" y="285817"/>
            <a:ext cx="5635691" cy="6572185"/>
          </a:xfrm>
          <a:prstGeom prst="rect">
            <a:avLst/>
          </a:prstGeom>
          <a:solidFill>
            <a:srgbClr val="9C0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711DB7F-F04D-4941-9122-8D85E0CCF0CA}"/>
              </a:ext>
            </a:extLst>
          </p:cNvPr>
          <p:cNvSpPr/>
          <p:nvPr userDrawn="1"/>
        </p:nvSpPr>
        <p:spPr>
          <a:xfrm>
            <a:off x="335903" y="545065"/>
            <a:ext cx="4963884" cy="59938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2D86384-7D59-9DD7-CED1-775E5A18E76F}"/>
              </a:ext>
            </a:extLst>
          </p:cNvPr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1845CAC-9B98-BC1B-3366-E8640E8A0F40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F97A1A77-E2EB-7871-BA40-B9C64D1D0E97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046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E199313-6EC4-479F-953B-1D42A9F3A2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4F04492-1289-4BD1-8CDA-C01110E6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E440A86-C54E-4A72-B06F-DFDE38BEE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AB23735-9DE2-4B1C-B94B-E39CAEA018FF}"/>
              </a:ext>
            </a:extLst>
          </p:cNvPr>
          <p:cNvSpPr/>
          <p:nvPr userDrawn="1"/>
        </p:nvSpPr>
        <p:spPr>
          <a:xfrm>
            <a:off x="692799" y="328777"/>
            <a:ext cx="10806404" cy="6027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id="{C2C107B6-39C6-455D-9681-800F3A18623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95120" y="1362270"/>
            <a:ext cx="4315479" cy="4113569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58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19A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162798-34F4-4632-93D8-EB822C737A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7C6AFE4-AA64-4344-BBD4-DFD8B565B9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16B226-842E-474E-9062-CFFC30A6E0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32553-179F-4DB6-8D18-9BF73CAE2629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1A31403-5C9C-4614-95C5-BC22A9864F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375F85F-65C0-4D2D-BFA2-587A5D669A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E3839-E7A7-4CF5-A0B5-DCE8D7B9205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399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70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3EAF51B-C661-A935-1A11-CE4C2A095E51}"/>
              </a:ext>
            </a:extLst>
          </p:cNvPr>
          <p:cNvSpPr txBox="1"/>
          <p:nvPr/>
        </p:nvSpPr>
        <p:spPr>
          <a:xfrm>
            <a:off x="497840" y="1300480"/>
            <a:ext cx="106883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4400" b="1" dirty="0">
                <a:solidFill>
                  <a:schemeClr val="bg1"/>
                </a:solidFill>
              </a:rPr>
              <a:t>6. Emballage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7D6371-B08D-59C8-DBFB-D81310ED2244}"/>
              </a:ext>
            </a:extLst>
          </p:cNvPr>
          <p:cNvSpPr txBox="1"/>
          <p:nvPr/>
        </p:nvSpPr>
        <p:spPr>
          <a:xfrm>
            <a:off x="6985591" y="5694798"/>
            <a:ext cx="51146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</a:rPr>
              <a:t>法语商务应用文写作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E53E19B-B7B0-2704-7EAD-5662B9679A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531" y="2466732"/>
            <a:ext cx="5273497" cy="2676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555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7ACAEB-A72A-9935-6017-D9ACE961B0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2EB3D9F-424C-2837-9C17-F55496BAF820}"/>
              </a:ext>
            </a:extLst>
          </p:cNvPr>
          <p:cNvSpPr/>
          <p:nvPr/>
        </p:nvSpPr>
        <p:spPr>
          <a:xfrm>
            <a:off x="815469" y="636392"/>
            <a:ext cx="10907682" cy="6026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04800" algn="just">
              <a:lnSpc>
                <a:spcPts val="1900"/>
              </a:lnSpc>
              <a:spcAft>
                <a:spcPts val="1000"/>
              </a:spcAft>
            </a:pP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人工智能正在悄然改变我们的生活。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技术能够将重复性和时间密集型的任务自动化；可以通过分析大量数据，帮助人们做出更明智的决策；可以根据个人偏好和行为模式提供定制化的服务和产品，提高用户体验。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助手，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辅学，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翻译，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驾驶等让生活更加便利。虽然人工智能的发展也带来了一些挑战，如就业影响、隐私问题和伦理问题，但总体而言，它为人类社会带来了许多有益的改变。生活在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时代的我们，应学会理性看待科技，拥抱技术。</a:t>
            </a:r>
            <a:endParaRPr lang="zh-CN" altLang="en-US" sz="1350" dirty="0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3C9DDE91-EFA0-7D9D-9EA7-890783142D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1242" y="636392"/>
            <a:ext cx="2936050" cy="2443162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66E0513F-E26D-CBE0-3BE8-1E36DEAD9C3B}"/>
              </a:ext>
            </a:extLst>
          </p:cNvPr>
          <p:cNvSpPr txBox="1"/>
          <p:nvPr/>
        </p:nvSpPr>
        <p:spPr>
          <a:xfrm>
            <a:off x="4237310" y="1334753"/>
            <a:ext cx="203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55A11"/>
                </a:solidFill>
              </a:rPr>
              <a:t>思政小课堂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DD37302-1977-E03B-5762-C131ADD84A7B}"/>
              </a:ext>
            </a:extLst>
          </p:cNvPr>
          <p:cNvSpPr/>
          <p:nvPr/>
        </p:nvSpPr>
        <p:spPr>
          <a:xfrm>
            <a:off x="6003633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zh-CN" alt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AFA2A34-02E5-77EC-3C03-972346ADA7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8795" y="1996983"/>
            <a:ext cx="7897461" cy="378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125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E5D4C1-2863-C1CD-6863-69D46D25DB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CF46485-66CB-E6D0-3FA1-551C6CE65B76}"/>
              </a:ext>
            </a:extLst>
          </p:cNvPr>
          <p:cNvSpPr txBox="1"/>
          <p:nvPr/>
        </p:nvSpPr>
        <p:spPr>
          <a:xfrm>
            <a:off x="2111390" y="2659559"/>
            <a:ext cx="100806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 </a:t>
            </a:r>
            <a:r>
              <a:rPr lang="fr-FR" altLang="zh-CN" sz="4400" b="1" dirty="0">
                <a:solidFill>
                  <a:schemeClr val="bg1"/>
                </a:solidFill>
              </a:rPr>
              <a:t>6.2  Emballage de vente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244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9955CF-3C33-352D-E83A-5E1B35E17C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F79A693D-BC5A-3A9A-D6FA-A244F66D5A2D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665CB4E2-A6F8-A343-007A-13FD48DC3164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A8E5C236-AD45-BFA6-E72C-69900E93935A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DBAC904-3E97-C5F9-5896-C6008D65E23C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101CC9A9-AAB4-BEA1-2473-2FD153F978E1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03197E0-8CEF-7A15-794B-5A624A6FEB86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EA7159E8-626F-D885-B6B4-34E756AC7672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DFABEF6-B897-BA27-F5E0-8B0D381B8623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36F8EC71-1D4E-B141-1AF7-6706A2330AAE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F60C8F31-A9B5-989C-0F84-CB7850688E18}"/>
              </a:ext>
            </a:extLst>
          </p:cNvPr>
          <p:cNvSpPr/>
          <p:nvPr/>
        </p:nvSpPr>
        <p:spPr>
          <a:xfrm>
            <a:off x="1706880" y="1144272"/>
            <a:ext cx="9874928" cy="4818377"/>
          </a:xfrm>
          <a:prstGeom prst="rect">
            <a:avLst/>
          </a:prstGeom>
          <a:noFill/>
          <a:ln w="38100">
            <a:solidFill>
              <a:srgbClr val="C55A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6">
            <a:extLst>
              <a:ext uri="{FF2B5EF4-FFF2-40B4-BE49-F238E27FC236}">
                <a16:creationId xmlns:a16="http://schemas.microsoft.com/office/drawing/2014/main" id="{9E0CDD58-681D-B613-A703-E1E85457CD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6880" y="299162"/>
            <a:ext cx="7579624" cy="678519"/>
          </a:xfrm>
          <a:prstGeom prst="rect">
            <a:avLst/>
          </a:prstGeom>
          <a:solidFill>
            <a:srgbClr val="006BBC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967527"/>
            <a:r>
              <a:rPr lang="zh-CN" altLang="en-US" sz="3809" dirty="0">
                <a:solidFill>
                  <a:srgbClr val="FFFFFF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     </a:t>
            </a:r>
            <a:r>
              <a:rPr lang="fr-FR" altLang="zh-CN" sz="3809" dirty="0">
                <a:solidFill>
                  <a:srgbClr val="FFFFFF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Emballages </a:t>
            </a:r>
            <a:r>
              <a:rPr lang="en-US" altLang="zh-CN" sz="3809" dirty="0">
                <a:solidFill>
                  <a:srgbClr val="FFFFFF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de vente</a:t>
            </a:r>
            <a:r>
              <a:rPr lang="fr-FR" altLang="zh-CN" sz="3809" dirty="0">
                <a:solidFill>
                  <a:srgbClr val="FFFFFF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 </a:t>
            </a:r>
            <a:endParaRPr lang="en-US" altLang="zh-CN" sz="3809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0B9F85E2-79B4-3B4F-A1E8-EFE2C2F0BDA0}"/>
              </a:ext>
            </a:extLst>
          </p:cNvPr>
          <p:cNvSpPr txBox="1"/>
          <p:nvPr/>
        </p:nvSpPr>
        <p:spPr>
          <a:xfrm>
            <a:off x="1801845" y="1489420"/>
            <a:ext cx="66531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fr-FR" altLang="zh-CN" dirty="0"/>
              <a:t>étiquette </a:t>
            </a:r>
            <a:r>
              <a:rPr lang="fr-FR" altLang="zh-CN" dirty="0" err="1"/>
              <a:t>n.f</a:t>
            </a:r>
            <a:r>
              <a:rPr lang="fr-FR" altLang="zh-CN" dirty="0"/>
              <a:t>. </a:t>
            </a:r>
            <a:r>
              <a:rPr lang="zh-CN" altLang="en-US" dirty="0"/>
              <a:t>标签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61F24AB3-EE1F-8709-DAD0-2299B2B3FBAD}"/>
              </a:ext>
            </a:extLst>
          </p:cNvPr>
          <p:cNvSpPr txBox="1"/>
          <p:nvPr/>
        </p:nvSpPr>
        <p:spPr>
          <a:xfrm>
            <a:off x="1801845" y="2060983"/>
            <a:ext cx="888571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fr-FR" altLang="zh-CN" dirty="0"/>
              <a:t>sachet n.m. </a:t>
            </a:r>
            <a:r>
              <a:rPr lang="zh-CN" altLang="en-US" dirty="0"/>
              <a:t>袋子 </a:t>
            </a:r>
            <a:endParaRPr lang="en-US" altLang="zh-CN" dirty="0"/>
          </a:p>
          <a:p>
            <a:r>
              <a:rPr lang="fr-FR" altLang="zh-CN" dirty="0"/>
              <a:t>lot n.m. </a:t>
            </a:r>
            <a:r>
              <a:rPr lang="zh-CN" altLang="en-US" dirty="0"/>
              <a:t>一批，一打</a:t>
            </a:r>
            <a:endParaRPr lang="en-US" altLang="zh-CN" dirty="0"/>
          </a:p>
          <a:p>
            <a:r>
              <a:rPr lang="fr-FR" altLang="zh-CN" dirty="0" err="1"/>
              <a:t>packet</a:t>
            </a:r>
            <a:r>
              <a:rPr lang="fr-FR" altLang="zh-CN" dirty="0"/>
              <a:t> n.m. </a:t>
            </a:r>
            <a:r>
              <a:rPr lang="zh-CN" altLang="en-US" dirty="0"/>
              <a:t>包，捆，束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3FBCFA2A-1E61-CA97-1071-F2AF386711BB}"/>
              </a:ext>
            </a:extLst>
          </p:cNvPr>
          <p:cNvSpPr txBox="1"/>
          <p:nvPr/>
        </p:nvSpPr>
        <p:spPr>
          <a:xfrm>
            <a:off x="1801845" y="3865622"/>
            <a:ext cx="965784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例：</a:t>
            </a:r>
            <a:r>
              <a:rPr lang="fr-FR" altLang="zh-CN" dirty="0"/>
              <a:t>La blé doit être emballée dans un sac en papier </a:t>
            </a:r>
            <a:r>
              <a:rPr lang="fr-FR" altLang="zh-CN" dirty="0" err="1"/>
              <a:t>craft</a:t>
            </a:r>
            <a:r>
              <a:rPr lang="fr-FR" altLang="zh-CN" dirty="0"/>
              <a:t> </a:t>
            </a:r>
            <a:r>
              <a:rPr lang="zh-CN" altLang="en-US" dirty="0"/>
              <a:t>（牛皮纸袋）</a:t>
            </a:r>
            <a:r>
              <a:rPr lang="fr-FR" altLang="zh-CN" dirty="0"/>
              <a:t> de 50 kg.</a:t>
            </a:r>
          </a:p>
        </p:txBody>
      </p:sp>
    </p:spTree>
    <p:extLst>
      <p:ext uri="{BB962C8B-B14F-4D97-AF65-F5344CB8AC3E}">
        <p14:creationId xmlns:p14="http://schemas.microsoft.com/office/powerpoint/2010/main" val="1002302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doors dir="ver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4DF671-142B-1579-7DF2-E582FE4D44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73898B14-6673-7AF7-2AAA-806CC8BE56AE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174AADE8-CD60-7280-2DD4-4CCB9AB0E069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2CAA34B0-7863-4E87-B8F3-29C70120D47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8CFB2D7-1FDD-0669-B070-EA11BD82A363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rgbClr val="8FAADC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7B09EA61-1904-8860-C16E-C5EF7881DB0A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5FFF1C83-2280-E116-0307-AFC7AD5C09CC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C525E0FD-249F-2AC6-95CD-099D87ADA0EB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93D3077-6804-6142-D590-56680123FB29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21B710FA-4A89-6275-C2B6-6F89467C6DE9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9595E682-ED99-56F3-A35B-4FABD7237ABF}"/>
              </a:ext>
            </a:extLst>
          </p:cNvPr>
          <p:cNvGrpSpPr/>
          <p:nvPr/>
        </p:nvGrpSpPr>
        <p:grpSpPr>
          <a:xfrm>
            <a:off x="1706880" y="1144272"/>
            <a:ext cx="9174465" cy="4591849"/>
            <a:chOff x="1706880" y="1144272"/>
            <a:chExt cx="9174465" cy="4818377"/>
          </a:xfrm>
          <a:blipFill>
            <a:blip r:embed="rId2"/>
            <a:tile tx="0" ty="0" sx="100000" sy="100000" flip="none" algn="tl"/>
          </a:blipFill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01709F12-7D86-4415-5EFC-807C31CC5E02}"/>
                </a:ext>
              </a:extLst>
            </p:cNvPr>
            <p:cNvSpPr/>
            <p:nvPr/>
          </p:nvSpPr>
          <p:spPr>
            <a:xfrm>
              <a:off x="1706880" y="1144272"/>
              <a:ext cx="9174465" cy="4818377"/>
            </a:xfrm>
            <a:prstGeom prst="rect">
              <a:avLst/>
            </a:prstGeom>
            <a:grpFill/>
            <a:ln w="38100">
              <a:solidFill>
                <a:srgbClr val="C55A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26C56BD-FCF1-960A-5F56-6AA43BCF7D73}"/>
                </a:ext>
              </a:extLst>
            </p:cNvPr>
            <p:cNvSpPr txBox="1"/>
            <p:nvPr/>
          </p:nvSpPr>
          <p:spPr>
            <a:xfrm>
              <a:off x="1849120" y="1197611"/>
              <a:ext cx="8881309" cy="21638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/>
                <a:t>案例 </a:t>
              </a:r>
              <a:r>
                <a:rPr lang="en-US" altLang="zh-CN" sz="3200" dirty="0"/>
                <a:t>1: </a:t>
              </a:r>
              <a:endParaRPr lang="fr-FR" altLang="zh-CN" sz="3200" dirty="0"/>
            </a:p>
            <a:p>
              <a:endParaRPr lang="fr-FR" altLang="zh-CN" sz="3200" dirty="0"/>
            </a:p>
            <a:p>
              <a:endParaRPr lang="en-US" altLang="zh-CN" sz="3200" dirty="0"/>
            </a:p>
            <a:p>
              <a:endParaRPr lang="en-US" altLang="zh-CN" sz="3200" dirty="0"/>
            </a:p>
          </p:txBody>
        </p:sp>
      </p:grpSp>
      <p:pic>
        <p:nvPicPr>
          <p:cNvPr id="15" name="Image 14">
            <a:extLst>
              <a:ext uri="{FF2B5EF4-FFF2-40B4-BE49-F238E27FC236}">
                <a16:creationId xmlns:a16="http://schemas.microsoft.com/office/drawing/2014/main" id="{925DAABD-DDA0-3CA2-E7CF-27036D8966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59672" y="-8508"/>
            <a:ext cx="14159940" cy="443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821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F9F6AC-6E32-433B-E7D8-F8E3B4C1CF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53483F88-B687-4F67-3242-B81DD0FE93AB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A1A935E4-D398-EE86-CBE2-CE887B3157D9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B5EAADF6-26F6-96F9-77E3-EA14BF1C2108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CF46969-08DD-A366-04C1-28D058949F1E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rgbClr val="8FAADC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BA65B8ED-7F80-F64C-5E1E-1E82B24C586E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9BE82F6-72C8-3133-A01D-0DC7A5A47E7D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0A73E345-3F5C-6BC1-A58B-D6FE23828C73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4773F88-2FB1-F205-8B0B-D175D1E88C16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F9F3012A-CD33-B3A3-A73A-ABA2228CDBE4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36012A50-A9C2-A030-5589-E9C0C828FC2F}"/>
              </a:ext>
            </a:extLst>
          </p:cNvPr>
          <p:cNvGrpSpPr/>
          <p:nvPr/>
        </p:nvGrpSpPr>
        <p:grpSpPr>
          <a:xfrm>
            <a:off x="1706880" y="1144272"/>
            <a:ext cx="9174465" cy="4591849"/>
            <a:chOff x="1706880" y="1144272"/>
            <a:chExt cx="9174465" cy="4818377"/>
          </a:xfrm>
          <a:blipFill>
            <a:blip r:embed="rId2"/>
            <a:tile tx="0" ty="0" sx="100000" sy="100000" flip="none" algn="tl"/>
          </a:blipFill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E8AD3127-45E1-6EEC-D5BB-5A01F5151A8E}"/>
                </a:ext>
              </a:extLst>
            </p:cNvPr>
            <p:cNvSpPr/>
            <p:nvPr/>
          </p:nvSpPr>
          <p:spPr>
            <a:xfrm>
              <a:off x="1706880" y="1144272"/>
              <a:ext cx="9174465" cy="4818377"/>
            </a:xfrm>
            <a:prstGeom prst="rect">
              <a:avLst/>
            </a:prstGeom>
            <a:grpFill/>
            <a:ln w="38100">
              <a:solidFill>
                <a:srgbClr val="C55A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A7C7ED3-224E-4B92-EAC8-A0E9B8CAC71D}"/>
                </a:ext>
              </a:extLst>
            </p:cNvPr>
            <p:cNvSpPr txBox="1"/>
            <p:nvPr/>
          </p:nvSpPr>
          <p:spPr>
            <a:xfrm>
              <a:off x="1849120" y="1197611"/>
              <a:ext cx="8881309" cy="21638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/>
                <a:t>案例 </a:t>
              </a:r>
              <a:r>
                <a:rPr lang="en-US" altLang="zh-CN" sz="3200" dirty="0"/>
                <a:t>1:     </a:t>
              </a:r>
              <a:r>
                <a:rPr lang="fr-FR" altLang="zh-CN" sz="3200" dirty="0"/>
                <a:t>la structure</a:t>
              </a:r>
            </a:p>
            <a:p>
              <a:endParaRPr lang="fr-FR" altLang="zh-CN" sz="3200" dirty="0"/>
            </a:p>
            <a:p>
              <a:endParaRPr lang="en-US" altLang="zh-CN" sz="3200" dirty="0"/>
            </a:p>
            <a:p>
              <a:endParaRPr lang="en-US" altLang="zh-CN" sz="3200" dirty="0"/>
            </a:p>
          </p:txBody>
        </p:sp>
      </p:grpSp>
      <p:sp>
        <p:nvSpPr>
          <p:cNvPr id="6" name="Text Box 44">
            <a:extLst>
              <a:ext uri="{FF2B5EF4-FFF2-40B4-BE49-F238E27FC236}">
                <a16:creationId xmlns:a16="http://schemas.microsoft.com/office/drawing/2014/main" id="{050B0BB6-57ED-EC07-F2D4-26B3E68701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1571" y="2008591"/>
            <a:ext cx="8240568" cy="2598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16" tIns="45708" rIns="91416" bIns="45708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defTabSz="720725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16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kumimoji="0" lang="fr-FR" altLang="zh-CN" sz="2116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Réf commande.</a:t>
            </a:r>
            <a:endParaRPr kumimoji="0" lang="zh-CN" altLang="zh-CN" sz="2116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457200" defTabSz="720725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16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kumimoji="0" lang="fr-FR" altLang="zh-CN" sz="2116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Expliquer les exigences  d’emballage.</a:t>
            </a:r>
            <a:endParaRPr kumimoji="0" lang="zh-CN" altLang="zh-CN" sz="2116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457200" defTabSz="720725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16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en-US" altLang="zh-CN" sz="2116" kern="0" dirty="0">
                <a:solidFill>
                  <a:schemeClr val="tx1"/>
                </a:solidFill>
              </a:rPr>
              <a:t>S</a:t>
            </a:r>
            <a:r>
              <a:rPr kumimoji="0" lang="en-US" altLang="zh-CN" sz="2116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ouligner</a:t>
            </a:r>
            <a:r>
              <a:rPr kumimoji="0" lang="en-US" altLang="zh-CN" sz="2116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2116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l’importance</a:t>
            </a:r>
            <a:r>
              <a:rPr kumimoji="0" lang="en-US" altLang="zh-CN" sz="2116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2116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d’emballage</a:t>
            </a:r>
            <a:r>
              <a:rPr kumimoji="0" lang="fr-FR" altLang="zh-CN" sz="2116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kumimoji="0" lang="zh-CN" altLang="zh-CN" sz="2116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457200" defTabSz="720725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16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kumimoji="0" lang="en-US" altLang="zh-CN" sz="2116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Exprimer</a:t>
            </a:r>
            <a:r>
              <a:rPr kumimoji="0" lang="en-US" altLang="zh-CN" sz="2116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2116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ses</a:t>
            </a:r>
            <a:r>
              <a:rPr kumimoji="0" lang="en-US" altLang="zh-CN" sz="2116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116" kern="0" dirty="0" err="1">
                <a:solidFill>
                  <a:schemeClr val="tx1"/>
                </a:solidFill>
              </a:rPr>
              <a:t>attentes</a:t>
            </a:r>
            <a:r>
              <a:rPr lang="en-US" altLang="zh-CN" sz="2116" kern="0" dirty="0">
                <a:solidFill>
                  <a:schemeClr val="tx1"/>
                </a:solidFill>
              </a:rPr>
              <a:t> / </a:t>
            </a:r>
            <a:r>
              <a:rPr kumimoji="0" lang="en-US" altLang="zh-CN" sz="2116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Demande</a:t>
            </a:r>
            <a:r>
              <a:rPr kumimoji="0" lang="en-US" altLang="zh-CN" sz="2116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la confirmation.</a:t>
            </a:r>
            <a:r>
              <a:rPr kumimoji="0" lang="zh-CN" altLang="zh-CN" sz="2116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kumimoji="0" lang="zh-CN" altLang="zh-CN" sz="1693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3391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336C02-5AAB-975C-5C33-F552123730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27E13BE0-B4CF-BDAC-7BF2-1512610ABF26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F88E65C5-42E3-EA63-7E48-23BDF9133CA9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10FA762A-7BB6-3BC3-945B-E4B0C2F1677A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4E6E4F8-8688-B484-32D3-5D68CA15EC54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rgbClr val="8FAADC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F3AD1CF7-E13F-A7CB-8E08-2BA3F35F9921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C0AF96B-1279-CC41-E9B3-98B699D6576B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519FF750-25EB-B5C6-CAAB-512D2684340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9BF2DBB-8C46-972C-EEDC-B86EF2813A83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3C6099E9-007E-9BB2-94BE-A9250823A219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FEA5F636-2936-7540-7942-B8D95255937E}"/>
              </a:ext>
            </a:extLst>
          </p:cNvPr>
          <p:cNvGrpSpPr/>
          <p:nvPr/>
        </p:nvGrpSpPr>
        <p:grpSpPr>
          <a:xfrm>
            <a:off x="1706880" y="1144272"/>
            <a:ext cx="9174465" cy="4591849"/>
            <a:chOff x="1706880" y="1144272"/>
            <a:chExt cx="9174465" cy="4818377"/>
          </a:xfrm>
          <a:blipFill>
            <a:blip r:embed="rId2"/>
            <a:tile tx="0" ty="0" sx="100000" sy="100000" flip="none" algn="tl"/>
          </a:blipFill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FCE9897B-B245-472C-4165-9909B617AF58}"/>
                </a:ext>
              </a:extLst>
            </p:cNvPr>
            <p:cNvSpPr/>
            <p:nvPr/>
          </p:nvSpPr>
          <p:spPr>
            <a:xfrm>
              <a:off x="1706880" y="1144272"/>
              <a:ext cx="9174465" cy="4818377"/>
            </a:xfrm>
            <a:prstGeom prst="rect">
              <a:avLst/>
            </a:prstGeom>
            <a:grpFill/>
            <a:ln w="38100">
              <a:solidFill>
                <a:srgbClr val="C55A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11C21FB-FCE5-80E5-B985-4FE3896E4237}"/>
                </a:ext>
              </a:extLst>
            </p:cNvPr>
            <p:cNvSpPr txBox="1"/>
            <p:nvPr/>
          </p:nvSpPr>
          <p:spPr>
            <a:xfrm>
              <a:off x="1849120" y="1197611"/>
              <a:ext cx="8881309" cy="21638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/>
                <a:t>案例 </a:t>
              </a:r>
              <a:r>
                <a:rPr lang="en-US" altLang="zh-CN" sz="3200" dirty="0"/>
                <a:t>2: </a:t>
              </a:r>
              <a:endParaRPr lang="fr-FR" altLang="zh-CN" sz="3200" dirty="0"/>
            </a:p>
            <a:p>
              <a:endParaRPr lang="fr-FR" altLang="zh-CN" sz="3200" dirty="0"/>
            </a:p>
            <a:p>
              <a:endParaRPr lang="en-US" altLang="zh-CN" sz="3200" dirty="0"/>
            </a:p>
            <a:p>
              <a:endParaRPr lang="en-US" altLang="zh-CN" sz="3200" dirty="0"/>
            </a:p>
          </p:txBody>
        </p:sp>
      </p:grpSp>
      <p:pic>
        <p:nvPicPr>
          <p:cNvPr id="6" name="Image 5">
            <a:extLst>
              <a:ext uri="{FF2B5EF4-FFF2-40B4-BE49-F238E27FC236}">
                <a16:creationId xmlns:a16="http://schemas.microsoft.com/office/drawing/2014/main" id="{BA5839CC-764C-AFA9-3A34-5F5A79C5A0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23038" y="97482"/>
            <a:ext cx="13591266" cy="4257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571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DCD1AA-2107-08E0-8E54-CBE5CC9A93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CA856E49-A0F8-C81A-DA4E-9BA4F818D674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CD69EB3-E7A6-8470-6878-2E7B82277017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64137BB1-DD7E-22E7-81DA-09D473E1794E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F156572-A277-86C2-5546-89BB646CDAC0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rgbClr val="8FAADC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ACFCC7D3-DD20-6124-39E0-5ADD327D147D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C736B85-4FD7-BE65-098A-AB613447E494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431BF79D-BD5E-3B62-C496-D37077F9F60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51B7542-703A-B032-4AB9-6CE5F7AD6DE2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DDA79A90-CFA8-C433-5CD0-369361932E43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B6D38F0E-AFF2-AA39-4892-567A23E152B1}"/>
              </a:ext>
            </a:extLst>
          </p:cNvPr>
          <p:cNvGrpSpPr/>
          <p:nvPr/>
        </p:nvGrpSpPr>
        <p:grpSpPr>
          <a:xfrm>
            <a:off x="1706880" y="1144272"/>
            <a:ext cx="9174465" cy="4591849"/>
            <a:chOff x="1706880" y="1144272"/>
            <a:chExt cx="9174465" cy="4818377"/>
          </a:xfrm>
          <a:blipFill>
            <a:blip r:embed="rId2"/>
            <a:tile tx="0" ty="0" sx="100000" sy="100000" flip="none" algn="tl"/>
          </a:blipFill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408DE0A0-198A-B7E5-A490-E4DCF4ED5926}"/>
                </a:ext>
              </a:extLst>
            </p:cNvPr>
            <p:cNvSpPr/>
            <p:nvPr/>
          </p:nvSpPr>
          <p:spPr>
            <a:xfrm>
              <a:off x="1706880" y="1144272"/>
              <a:ext cx="9174465" cy="4818377"/>
            </a:xfrm>
            <a:prstGeom prst="rect">
              <a:avLst/>
            </a:prstGeom>
            <a:grpFill/>
            <a:ln w="38100">
              <a:solidFill>
                <a:srgbClr val="C55A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F64B874-90E8-DDB9-E586-1118122B903D}"/>
                </a:ext>
              </a:extLst>
            </p:cNvPr>
            <p:cNvSpPr txBox="1"/>
            <p:nvPr/>
          </p:nvSpPr>
          <p:spPr>
            <a:xfrm>
              <a:off x="1849120" y="1197611"/>
              <a:ext cx="8881309" cy="21638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/>
                <a:t>案例 </a:t>
              </a:r>
              <a:r>
                <a:rPr lang="en-US" altLang="zh-CN" sz="3200" dirty="0"/>
                <a:t>2:     </a:t>
              </a:r>
              <a:r>
                <a:rPr lang="fr-FR" altLang="zh-CN" sz="3200" dirty="0"/>
                <a:t>la réponse </a:t>
              </a:r>
            </a:p>
            <a:p>
              <a:endParaRPr lang="fr-FR" altLang="zh-CN" sz="3200" dirty="0"/>
            </a:p>
            <a:p>
              <a:endParaRPr lang="en-US" altLang="zh-CN" sz="3200" dirty="0"/>
            </a:p>
            <a:p>
              <a:endParaRPr lang="en-US" altLang="zh-CN" sz="3200" dirty="0"/>
            </a:p>
          </p:txBody>
        </p:sp>
      </p:grpSp>
      <p:sp>
        <p:nvSpPr>
          <p:cNvPr id="7" name="Text Box 44">
            <a:extLst>
              <a:ext uri="{FF2B5EF4-FFF2-40B4-BE49-F238E27FC236}">
                <a16:creationId xmlns:a16="http://schemas.microsoft.com/office/drawing/2014/main" id="{D65999BF-9A0F-BD0D-042F-9FCC31C48C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1571" y="2017794"/>
            <a:ext cx="8494059" cy="2598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16" tIns="45708" rIns="91416" bIns="45708">
            <a:spAutoFit/>
          </a:bodyPr>
          <a:lstStyle>
            <a:defPPr>
              <a:defRPr lang="zh-CN"/>
            </a:defPPr>
            <a:lvl1pPr marR="0" lvl="0" indent="457200" defTabSz="720725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116" b="0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/>
              <a:t>1. </a:t>
            </a:r>
            <a:r>
              <a:rPr lang="en-US" altLang="zh-CN" dirty="0" err="1"/>
              <a:t>Remerciement</a:t>
            </a:r>
            <a:r>
              <a:rPr lang="en-US" altLang="zh-CN" dirty="0"/>
              <a:t> .</a:t>
            </a:r>
            <a:endParaRPr lang="zh-CN" altLang="zh-CN" dirty="0"/>
          </a:p>
          <a:p>
            <a:r>
              <a:rPr lang="en-US" altLang="zh-CN" dirty="0"/>
              <a:t>2. Accepter </a:t>
            </a:r>
            <a:r>
              <a:rPr lang="en-US" altLang="zh-CN" dirty="0" err="1"/>
              <a:t>ou</a:t>
            </a:r>
            <a:r>
              <a:rPr lang="en-US" altLang="zh-CN" dirty="0"/>
              <a:t> non .</a:t>
            </a:r>
            <a:endParaRPr lang="zh-CN" altLang="zh-CN" dirty="0"/>
          </a:p>
          <a:p>
            <a:r>
              <a:rPr lang="en-US" altLang="zh-CN" dirty="0"/>
              <a:t>3.</a:t>
            </a:r>
            <a:r>
              <a:rPr lang="fr-FR" altLang="zh-CN" dirty="0"/>
              <a:t> S’il s’agit un changement de prix, indiquez-le </a:t>
            </a:r>
            <a:r>
              <a:rPr lang="en-US" altLang="zh-CN" dirty="0"/>
              <a:t>.</a:t>
            </a:r>
            <a:endParaRPr lang="zh-CN" altLang="zh-CN" dirty="0"/>
          </a:p>
          <a:p>
            <a:r>
              <a:rPr lang="en-US" altLang="zh-CN" dirty="0"/>
              <a:t>4. Demander la confirmation</a:t>
            </a:r>
            <a:r>
              <a:rPr lang="zh-CN" altLang="zh-CN" dirty="0"/>
              <a:t> </a:t>
            </a:r>
            <a:r>
              <a:rPr lang="en-US" altLang="zh-CN" dirty="0"/>
              <a:t>.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553795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10F4E2-9EF0-6594-CAF2-7643909AD4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5C3EBC1D-7E2A-3B09-59CC-7377CB24965E}"/>
              </a:ext>
            </a:extLst>
          </p:cNvPr>
          <p:cNvSpPr/>
          <p:nvPr/>
        </p:nvSpPr>
        <p:spPr>
          <a:xfrm>
            <a:off x="1706880" y="1144272"/>
            <a:ext cx="9752806" cy="3677109"/>
          </a:xfrm>
          <a:prstGeom prst="rect">
            <a:avLst/>
          </a:prstGeom>
          <a:noFill/>
          <a:ln w="38100">
            <a:solidFill>
              <a:srgbClr val="C55A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4338D6E-71E9-CA41-38E6-AA4664BF277D}"/>
              </a:ext>
            </a:extLst>
          </p:cNvPr>
          <p:cNvSpPr txBox="1"/>
          <p:nvPr/>
        </p:nvSpPr>
        <p:spPr>
          <a:xfrm>
            <a:off x="1706843" y="1144272"/>
            <a:ext cx="9752844" cy="4031873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 </a:t>
            </a:r>
            <a:endParaRPr lang="fr-FR" altLang="zh-CN" sz="3200" dirty="0"/>
          </a:p>
          <a:p>
            <a:endParaRPr lang="fr-FR" altLang="zh-CN" sz="3200" dirty="0"/>
          </a:p>
          <a:p>
            <a:pPr marL="514350" indent="-514350">
              <a:buAutoNum type="arabicPeriod"/>
            </a:pPr>
            <a:endParaRPr lang="en-US" altLang="zh-CN" sz="3200" dirty="0"/>
          </a:p>
          <a:p>
            <a:pPr marL="514350" indent="-514350">
              <a:buAutoNum type="arabicPeriod"/>
            </a:pPr>
            <a:endParaRPr lang="en-US" altLang="zh-CN" sz="3200" dirty="0"/>
          </a:p>
          <a:p>
            <a:endParaRPr lang="en-US" altLang="zh-CN" sz="3200" dirty="0"/>
          </a:p>
          <a:p>
            <a:endParaRPr lang="en-US" altLang="zh-CN" sz="3200" dirty="0"/>
          </a:p>
          <a:p>
            <a:endParaRPr lang="en-US" altLang="zh-CN" sz="3200" dirty="0"/>
          </a:p>
          <a:p>
            <a:endParaRPr lang="en-US" altLang="zh-CN" sz="3200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376EFDC-9753-80F2-BF6D-3CF8B15EE7FA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0878A90-2024-FEB6-6BF8-7B4C896E6861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6AA61269-3EF9-BD3D-C48C-99F6AA48F616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9DF1CCAD-70E6-1F90-D001-0A08C0964428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rgbClr val="8FAADC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AF7AEE37-C445-48C6-FE93-CDC28C58DB0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7476D7E-B40C-036B-ADF4-4B5C703883A8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rgbClr val="8FAADC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61B1B8B4-FB50-641C-75BE-D3CF76F508A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2960263-C066-441A-4A08-01D9D827ED4E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E960A112-71AB-6F37-308D-A297625372F6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Image 11">
            <a:extLst>
              <a:ext uri="{FF2B5EF4-FFF2-40B4-BE49-F238E27FC236}">
                <a16:creationId xmlns:a16="http://schemas.microsoft.com/office/drawing/2014/main" id="{554F76B0-1CDD-79BF-1E48-062780B8D4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602" y="1411286"/>
            <a:ext cx="9517208" cy="2935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064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B0FE8C8-0FF0-298E-1F83-D5AD4E74B95F}"/>
              </a:ext>
            </a:extLst>
          </p:cNvPr>
          <p:cNvSpPr/>
          <p:nvPr/>
        </p:nvSpPr>
        <p:spPr>
          <a:xfrm>
            <a:off x="815469" y="636392"/>
            <a:ext cx="10907682" cy="6026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04800" algn="just">
              <a:lnSpc>
                <a:spcPts val="1900"/>
              </a:lnSpc>
              <a:spcAft>
                <a:spcPts val="1000"/>
              </a:spcAft>
            </a:pP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人工智能正在悄然改变我们的生活。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技术能够将重复性和时间密集型的任务自动化；可以通过分析大量数据，帮助人们做出更明智的决策；可以根据个人偏好和行为模式提供定制化的服务和产品，提高用户体验。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助手，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辅学，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翻译，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驾驶等让生活更加便利。虽然人工智能的发展也带来了一些挑战，如就业影响、隐私问题和伦理问题，但总体而言，它为人类社会带来了许多有益的改变。生活在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时代的我们，应学会理性看待科技，拥抱技术。</a:t>
            </a:r>
            <a:endParaRPr lang="zh-CN" altLang="en-US" sz="1350" dirty="0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AFD30DCF-1E75-3A91-D05E-B674D89A52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1242" y="636392"/>
            <a:ext cx="2936050" cy="2443162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43D8D123-DB1F-5098-58AC-AE4A700B683C}"/>
              </a:ext>
            </a:extLst>
          </p:cNvPr>
          <p:cNvSpPr txBox="1"/>
          <p:nvPr/>
        </p:nvSpPr>
        <p:spPr>
          <a:xfrm>
            <a:off x="4237310" y="1334753"/>
            <a:ext cx="203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55A11"/>
                </a:solidFill>
              </a:rPr>
              <a:t>思政小课堂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C9864B1-793C-C5D2-EE2C-BD595F403DA3}"/>
              </a:ext>
            </a:extLst>
          </p:cNvPr>
          <p:cNvSpPr/>
          <p:nvPr/>
        </p:nvSpPr>
        <p:spPr>
          <a:xfrm>
            <a:off x="6003633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zh-CN" alt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F7803EB-D0A6-BCE4-8207-0D9B963FA0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5314" y="2320656"/>
            <a:ext cx="9926097" cy="3245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9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0692F5-C3A6-A7D3-CE32-F151D09F834C}"/>
              </a:ext>
            </a:extLst>
          </p:cNvPr>
          <p:cNvSpPr txBox="1"/>
          <p:nvPr/>
        </p:nvSpPr>
        <p:spPr>
          <a:xfrm>
            <a:off x="1493520" y="577940"/>
            <a:ext cx="8961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err="1">
                <a:solidFill>
                  <a:schemeClr val="bg1"/>
                </a:solidFill>
              </a:rPr>
              <a:t>Objectifs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17572569-776C-ACCC-501B-FA6966E2FE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2338" y="33607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" name="组合 20">
            <a:extLst>
              <a:ext uri="{FF2B5EF4-FFF2-40B4-BE49-F238E27FC236}">
                <a16:creationId xmlns:a16="http://schemas.microsoft.com/office/drawing/2014/main" id="{C76CCF21-E706-5BB5-1A5C-65A218A833D1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13" name="文本框 2">
              <a:extLst>
                <a:ext uri="{FF2B5EF4-FFF2-40B4-BE49-F238E27FC236}">
                  <a16:creationId xmlns:a16="http://schemas.microsoft.com/office/drawing/2014/main" id="{5086C7F3-090F-D0CD-77B0-C4BAC599B164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15" name="直接连接符 4">
              <a:extLst>
                <a:ext uri="{FF2B5EF4-FFF2-40B4-BE49-F238E27FC236}">
                  <a16:creationId xmlns:a16="http://schemas.microsoft.com/office/drawing/2014/main" id="{A797E2EE-96F2-6F95-52F6-215124677301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7">
              <a:extLst>
                <a:ext uri="{FF2B5EF4-FFF2-40B4-BE49-F238E27FC236}">
                  <a16:creationId xmlns:a16="http://schemas.microsoft.com/office/drawing/2014/main" id="{91DBCCEB-097C-69F6-E3AB-A7EC3428A3B4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rgbClr val="8FAADC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17" name="直接连接符 8">
              <a:extLst>
                <a:ext uri="{FF2B5EF4-FFF2-40B4-BE49-F238E27FC236}">
                  <a16:creationId xmlns:a16="http://schemas.microsoft.com/office/drawing/2014/main" id="{F49E32D9-25AC-C4D7-C24F-1B6FC0FC089C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9">
              <a:extLst>
                <a:ext uri="{FF2B5EF4-FFF2-40B4-BE49-F238E27FC236}">
                  <a16:creationId xmlns:a16="http://schemas.microsoft.com/office/drawing/2014/main" id="{8CBA6291-35A1-D023-2794-D32FB5475A59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9" name="直接连接符 10">
              <a:extLst>
                <a:ext uri="{FF2B5EF4-FFF2-40B4-BE49-F238E27FC236}">
                  <a16:creationId xmlns:a16="http://schemas.microsoft.com/office/drawing/2014/main" id="{938C3F44-D9FF-670A-68D7-B8AAEFA1EC0C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1">
              <a:extLst>
                <a:ext uri="{FF2B5EF4-FFF2-40B4-BE49-F238E27FC236}">
                  <a16:creationId xmlns:a16="http://schemas.microsoft.com/office/drawing/2014/main" id="{1D91DC73-82B9-2AFB-168B-5963318376D3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2" name="直接连接符 13">
              <a:extLst>
                <a:ext uri="{FF2B5EF4-FFF2-40B4-BE49-F238E27FC236}">
                  <a16:creationId xmlns:a16="http://schemas.microsoft.com/office/drawing/2014/main" id="{245D038B-2328-30E7-2A02-AF6B87C225E5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Image 22">
            <a:extLst>
              <a:ext uri="{FF2B5EF4-FFF2-40B4-BE49-F238E27FC236}">
                <a16:creationId xmlns:a16="http://schemas.microsoft.com/office/drawing/2014/main" id="{103C12F6-6E0F-0E2E-F38C-98BA3734B0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3520" y="1747520"/>
            <a:ext cx="8947586" cy="4968590"/>
          </a:xfrm>
          <a:prstGeom prst="rect">
            <a:avLst/>
          </a:prstGeom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48F4CD94-907C-C82C-84F0-DAA0A2388802}"/>
              </a:ext>
            </a:extLst>
          </p:cNvPr>
          <p:cNvSpPr txBox="1"/>
          <p:nvPr/>
        </p:nvSpPr>
        <p:spPr>
          <a:xfrm>
            <a:off x="1493483" y="5184140"/>
            <a:ext cx="8765627" cy="1007047"/>
          </a:xfrm>
          <a:prstGeom prst="rect">
            <a:avLst/>
          </a:prstGeom>
          <a:solidFill>
            <a:srgbClr val="819AC6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6600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40844F-A818-1C6B-1550-00121F8C49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A913918-84ED-C9D2-8EB2-8786CF1CF2CD}"/>
              </a:ext>
            </a:extLst>
          </p:cNvPr>
          <p:cNvSpPr txBox="1"/>
          <p:nvPr/>
        </p:nvSpPr>
        <p:spPr>
          <a:xfrm>
            <a:off x="1493520" y="577940"/>
            <a:ext cx="8961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4400" b="1" dirty="0">
                <a:solidFill>
                  <a:schemeClr val="bg1"/>
                </a:solidFill>
              </a:rPr>
              <a:t>T</a:t>
            </a:r>
            <a:r>
              <a:rPr lang="en-US" altLang="zh-CN" sz="4400" b="1" dirty="0" err="1">
                <a:solidFill>
                  <a:schemeClr val="bg1"/>
                </a:solidFill>
              </a:rPr>
              <a:t>ypes</a:t>
            </a:r>
            <a:r>
              <a:rPr lang="en-US" altLang="zh-CN" sz="4400" b="1" dirty="0">
                <a:solidFill>
                  <a:schemeClr val="bg1"/>
                </a:solidFill>
              </a:rPr>
              <a:t> </a:t>
            </a:r>
            <a:r>
              <a:rPr lang="en-US" altLang="zh-CN" sz="4400" b="1" dirty="0" err="1">
                <a:solidFill>
                  <a:schemeClr val="bg1"/>
                </a:solidFill>
              </a:rPr>
              <a:t>d’emballage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49F7FC7E-D876-0794-8CBB-A812511CD0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2338" y="33607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690C70FF-5319-6CBC-DF54-5882CDA7C988}"/>
              </a:ext>
            </a:extLst>
          </p:cNvPr>
          <p:cNvSpPr txBox="1"/>
          <p:nvPr/>
        </p:nvSpPr>
        <p:spPr>
          <a:xfrm>
            <a:off x="1166648" y="4824248"/>
            <a:ext cx="8765627" cy="1007047"/>
          </a:xfrm>
          <a:prstGeom prst="rect">
            <a:avLst/>
          </a:prstGeom>
          <a:solidFill>
            <a:srgbClr val="819AC6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E5BEDA57-222B-5563-0952-49D53E4F2ADC}"/>
              </a:ext>
            </a:extLst>
          </p:cNvPr>
          <p:cNvGrpSpPr/>
          <p:nvPr/>
        </p:nvGrpSpPr>
        <p:grpSpPr>
          <a:xfrm>
            <a:off x="1953558" y="2300050"/>
            <a:ext cx="9090493" cy="2506821"/>
            <a:chOff x="1965434" y="1856814"/>
            <a:chExt cx="9090493" cy="2506821"/>
          </a:xfrm>
        </p:grpSpPr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9A9218F3-0C50-7DEF-5E52-438D4F43C81D}"/>
                </a:ext>
              </a:extLst>
            </p:cNvPr>
            <p:cNvSpPr txBox="1"/>
            <p:nvPr/>
          </p:nvSpPr>
          <p:spPr>
            <a:xfrm>
              <a:off x="1965434" y="2815041"/>
              <a:ext cx="2238701" cy="646331"/>
            </a:xfrm>
            <a:prstGeom prst="rect">
              <a:avLst/>
            </a:prstGeom>
            <a:solidFill>
              <a:srgbClr val="C55A11"/>
            </a:solidFill>
          </p:spPr>
          <p:txBody>
            <a:bodyPr wrap="square" rtlCol="0">
              <a:spAutoFit/>
            </a:bodyPr>
            <a:lstStyle/>
            <a:p>
              <a:r>
                <a:rPr lang="fr-FR" altLang="zh-CN" sz="3600" dirty="0">
                  <a:solidFill>
                    <a:schemeClr val="bg1"/>
                  </a:solidFill>
                </a:rPr>
                <a:t>Emballage</a:t>
              </a:r>
              <a:r>
                <a:rPr lang="fr-FR" altLang="zh-CN" sz="3600" dirty="0"/>
                <a:t> </a:t>
              </a:r>
              <a:endParaRPr lang="zh-CN" altLang="en-US" sz="3600" dirty="0"/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72460638-D73F-EE88-ACA1-54352F2E744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466897" y="2315688"/>
              <a:ext cx="1447015" cy="700781"/>
            </a:xfrm>
            <a:prstGeom prst="line">
              <a:avLst/>
            </a:prstGeom>
            <a:ln w="3810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5EA73511-7D5C-015D-1B7F-F1ED6A525C12}"/>
                </a:ext>
              </a:extLst>
            </p:cNvPr>
            <p:cNvCxnSpPr>
              <a:cxnSpLocks/>
            </p:cNvCxnSpPr>
            <p:nvPr/>
          </p:nvCxnSpPr>
          <p:spPr>
            <a:xfrm>
              <a:off x="4482079" y="3195623"/>
              <a:ext cx="1476703" cy="904367"/>
            </a:xfrm>
            <a:prstGeom prst="line">
              <a:avLst/>
            </a:prstGeom>
            <a:ln w="3810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78E9883D-6FF5-6D58-CDEA-89825FBB6B5F}"/>
                </a:ext>
              </a:extLst>
            </p:cNvPr>
            <p:cNvSpPr txBox="1"/>
            <p:nvPr/>
          </p:nvSpPr>
          <p:spPr>
            <a:xfrm>
              <a:off x="6240556" y="1856814"/>
              <a:ext cx="4815371" cy="646331"/>
            </a:xfrm>
            <a:prstGeom prst="rect">
              <a:avLst/>
            </a:prstGeom>
            <a:solidFill>
              <a:srgbClr val="C55A11"/>
            </a:solidFill>
          </p:spPr>
          <p:txBody>
            <a:bodyPr wrap="square" rtlCol="0">
              <a:spAutoFit/>
            </a:bodyPr>
            <a:lstStyle/>
            <a:p>
              <a:r>
                <a:rPr lang="fr-FR" altLang="zh-CN" sz="3600" dirty="0">
                  <a:solidFill>
                    <a:schemeClr val="bg1"/>
                  </a:solidFill>
                </a:rPr>
                <a:t>Emballage </a:t>
              </a:r>
              <a:r>
                <a:rPr lang="en-US" altLang="zh-CN" sz="3600" dirty="0">
                  <a:solidFill>
                    <a:schemeClr val="bg1"/>
                  </a:solidFill>
                </a:rPr>
                <a:t>de transport</a:t>
              </a:r>
              <a:r>
                <a:rPr lang="fr-FR" altLang="zh-CN" sz="3600" dirty="0"/>
                <a:t> </a:t>
              </a:r>
              <a:endParaRPr lang="zh-CN" altLang="en-US" sz="3600" dirty="0"/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1AB1F436-B2F5-8DC0-3027-25678E88CAE5}"/>
                </a:ext>
              </a:extLst>
            </p:cNvPr>
            <p:cNvSpPr txBox="1"/>
            <p:nvPr/>
          </p:nvSpPr>
          <p:spPr>
            <a:xfrm>
              <a:off x="6240556" y="3717304"/>
              <a:ext cx="4815371" cy="646331"/>
            </a:xfrm>
            <a:prstGeom prst="rect">
              <a:avLst/>
            </a:prstGeom>
            <a:solidFill>
              <a:srgbClr val="C55A11"/>
            </a:solidFill>
          </p:spPr>
          <p:txBody>
            <a:bodyPr wrap="square" rtlCol="0">
              <a:spAutoFit/>
            </a:bodyPr>
            <a:lstStyle/>
            <a:p>
              <a:r>
                <a:rPr lang="fr-FR" altLang="zh-CN" sz="3600" dirty="0">
                  <a:solidFill>
                    <a:schemeClr val="bg1"/>
                  </a:solidFill>
                </a:rPr>
                <a:t>Emballage </a:t>
              </a:r>
              <a:r>
                <a:rPr lang="en-US" altLang="zh-CN" sz="3600" dirty="0">
                  <a:solidFill>
                    <a:schemeClr val="bg1"/>
                  </a:solidFill>
                </a:rPr>
                <a:t>de vente</a:t>
              </a:r>
              <a:endParaRPr lang="zh-CN" altLang="en-US" sz="3600" dirty="0"/>
            </a:p>
          </p:txBody>
        </p:sp>
      </p:grpSp>
    </p:spTree>
    <p:extLst>
      <p:ext uri="{BB962C8B-B14F-4D97-AF65-F5344CB8AC3E}">
        <p14:creationId xmlns:p14="http://schemas.microsoft.com/office/powerpoint/2010/main" val="4062760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0692F5-C3A6-A7D3-CE32-F151D09F834C}"/>
              </a:ext>
            </a:extLst>
          </p:cNvPr>
          <p:cNvSpPr txBox="1"/>
          <p:nvPr/>
        </p:nvSpPr>
        <p:spPr>
          <a:xfrm>
            <a:off x="1473200" y="2590979"/>
            <a:ext cx="100806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 </a:t>
            </a:r>
            <a:r>
              <a:rPr lang="fr-FR" altLang="zh-CN" sz="4400" b="1" dirty="0">
                <a:solidFill>
                  <a:schemeClr val="bg1"/>
                </a:solidFill>
              </a:rPr>
              <a:t>6.1  Emballage de transport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171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F1C8E4-22A4-3541-D8F4-C9E95498C7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AD7631FE-D7CF-19CF-CE1A-99570D88080D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DFE8832-E054-5C58-6726-DF78D19CE0DC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19A034C9-FB14-6BEE-9CF9-5549F9860E2C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C167530-20EF-A356-7899-AE4CC8BAEE82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C17130A8-65C9-14F6-4523-F7C15504F09C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3ED6581-2D80-0CBA-FE72-72DB03AB3884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262BBDC0-90BC-B042-7DBF-8D030E1DDEAA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32BF338-B358-D449-B4B3-E016B49ADA57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14D5F697-821D-52B7-DCFD-A121FC1DDC43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6239C792-5D71-FC03-3C3E-97805BCC2DAA}"/>
              </a:ext>
            </a:extLst>
          </p:cNvPr>
          <p:cNvSpPr/>
          <p:nvPr/>
        </p:nvSpPr>
        <p:spPr>
          <a:xfrm>
            <a:off x="1706880" y="1144272"/>
            <a:ext cx="9174465" cy="4818377"/>
          </a:xfrm>
          <a:prstGeom prst="rect">
            <a:avLst/>
          </a:prstGeom>
          <a:noFill/>
          <a:ln w="38100">
            <a:solidFill>
              <a:srgbClr val="C55A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4">
            <a:extLst>
              <a:ext uri="{FF2B5EF4-FFF2-40B4-BE49-F238E27FC236}">
                <a16:creationId xmlns:a16="http://schemas.microsoft.com/office/drawing/2014/main" id="{2B277A1B-ECC4-08B1-2E6F-4DB5089697CD}"/>
              </a:ext>
            </a:extLst>
          </p:cNvPr>
          <p:cNvSpPr/>
          <p:nvPr/>
        </p:nvSpPr>
        <p:spPr>
          <a:xfrm>
            <a:off x="1835774" y="1450760"/>
            <a:ext cx="3941578" cy="3739998"/>
          </a:xfrm>
          <a:prstGeom prst="rect">
            <a:avLst/>
          </a:prstGeom>
          <a:ln>
            <a:noFill/>
          </a:ln>
          <a:effectLst>
            <a:outerShdw dist="50800" sx="1000" sy="1000" algn="ctr" rotWithShape="0">
              <a:sysClr val="window" lastClr="FFFFFF"/>
            </a:outerShdw>
          </a:effectLst>
        </p:spPr>
        <p:txBody>
          <a:bodyPr wrap="square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963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kumimoji="0" lang="en-US" altLang="zh-CN" sz="2963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aisse</a:t>
            </a:r>
            <a:r>
              <a:rPr kumimoji="0" lang="en-US" altLang="zh-CN" sz="2963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kumimoji="0" lang="zh-CN" altLang="zh-CN" sz="2963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木箱；</a:t>
            </a:r>
            <a:r>
              <a:rPr kumimoji="0" lang="en-US" altLang="zh-CN" sz="2963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</a:t>
            </a:r>
          </a:p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963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boîte</a:t>
            </a:r>
            <a:r>
              <a:rPr kumimoji="0" lang="en-US" altLang="zh-CN" sz="2963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		          </a:t>
            </a:r>
            <a:r>
              <a:rPr kumimoji="0" lang="zh-CN" altLang="zh-CN" sz="2963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盒；</a:t>
            </a:r>
            <a:r>
              <a:rPr kumimoji="0" lang="en-US" altLang="zh-CN" sz="2963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963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kumimoji="0" lang="en-US" altLang="zh-CN" sz="2963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oîte</a:t>
            </a:r>
            <a:r>
              <a:rPr kumimoji="0" lang="en-US" altLang="zh-CN" sz="2963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2963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en</a:t>
            </a:r>
            <a:r>
              <a:rPr kumimoji="0" lang="en-US" altLang="zh-CN" sz="2963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fer 	</a:t>
            </a:r>
            <a:r>
              <a:rPr kumimoji="0" lang="zh-CN" altLang="zh-CN" sz="2963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铁盒；</a:t>
            </a:r>
            <a:endParaRPr kumimoji="0" lang="en-US" altLang="zh-CN" sz="2963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altLang="zh-CN" sz="2963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kumimoji="0" lang="fr-FR" altLang="zh-CN" sz="2963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oîte</a:t>
            </a:r>
            <a:r>
              <a:rPr kumimoji="0" lang="fr-FR" altLang="zh-CN" sz="2963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en bois </a:t>
            </a:r>
            <a:r>
              <a:rPr kumimoji="0" lang="zh-CN" altLang="zh-CN" sz="2963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木盒；</a:t>
            </a:r>
            <a:endParaRPr kumimoji="0" lang="en-US" altLang="zh-CN" sz="2963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963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kumimoji="0" lang="en-US" altLang="zh-CN" sz="2963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arton</a:t>
            </a:r>
            <a:r>
              <a:rPr kumimoji="0" lang="en-US" altLang="zh-CN" sz="2963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2963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ondulé</a:t>
            </a:r>
            <a:r>
              <a:rPr kumimoji="0" lang="en-US" altLang="zh-CN" sz="2963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963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瓦楞纸板；</a:t>
            </a:r>
            <a:endParaRPr lang="en-US" altLang="zh-CN" sz="2963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963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963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4">
            <a:extLst>
              <a:ext uri="{FF2B5EF4-FFF2-40B4-BE49-F238E27FC236}">
                <a16:creationId xmlns:a16="http://schemas.microsoft.com/office/drawing/2014/main" id="{7E6EAFF5-52E0-6655-5A3C-ECDD6EEFB492}"/>
              </a:ext>
            </a:extLst>
          </p:cNvPr>
          <p:cNvSpPr txBox="1"/>
          <p:nvPr/>
        </p:nvSpPr>
        <p:spPr>
          <a:xfrm>
            <a:off x="6792336" y="1304397"/>
            <a:ext cx="3941578" cy="32840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en-US" altLang="zh-CN" sz="2963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sac 		             </a:t>
            </a:r>
            <a:r>
              <a:rPr lang="zh-CN" altLang="zh-CN" sz="2963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袋；</a:t>
            </a:r>
            <a:r>
              <a:rPr lang="en-US" altLang="zh-CN" sz="2963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</a:p>
          <a:p>
            <a:pPr defTabSz="457200"/>
            <a:r>
              <a:rPr lang="en-US" altLang="zh-CN" sz="2963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sac à zip    </a:t>
            </a:r>
            <a:r>
              <a:rPr lang="zh-CN" altLang="zh-CN" sz="2963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拉链袋；</a:t>
            </a:r>
            <a:endParaRPr lang="en-US" altLang="zh-CN" sz="2963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457200"/>
            <a:r>
              <a:rPr lang="en-US" altLang="zh-CN" sz="2963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palette		     </a:t>
            </a:r>
            <a:r>
              <a:rPr lang="zh-CN" altLang="zh-CN" sz="2963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托盘；</a:t>
            </a:r>
            <a:r>
              <a:rPr lang="en-US" altLang="zh-CN" sz="2963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</a:p>
          <a:p>
            <a:pPr defTabSz="457200"/>
            <a:r>
              <a:rPr lang="en-US" altLang="zh-CN" sz="2963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pot		            </a:t>
            </a:r>
            <a:r>
              <a:rPr lang="zh-CN" altLang="zh-CN" sz="2963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罐；</a:t>
            </a:r>
            <a:r>
              <a:rPr lang="en-US" altLang="zh-CN" sz="2963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  <a:p>
            <a:pPr defTabSz="457200"/>
            <a:r>
              <a:rPr lang="en-US" altLang="zh-CN" sz="2963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cale à Bouteille </a:t>
            </a:r>
            <a:r>
              <a:rPr lang="en-US" altLang="zh-CN" sz="2963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en</a:t>
            </a:r>
            <a:r>
              <a:rPr lang="en-US" altLang="zh-CN" sz="2963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polystyrene </a:t>
            </a:r>
            <a:r>
              <a:rPr lang="en-US" altLang="zh-CN" sz="2963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moulé</a:t>
            </a:r>
            <a:r>
              <a:rPr lang="en-US" altLang="zh-CN" sz="2963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457200"/>
            <a:r>
              <a:rPr lang="zh-CN" altLang="en-US" sz="2963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聚苯乙烯酒瓶隔断</a:t>
            </a:r>
            <a:endParaRPr lang="en-US" altLang="zh-CN" sz="2963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6">
            <a:extLst>
              <a:ext uri="{FF2B5EF4-FFF2-40B4-BE49-F238E27FC236}">
                <a16:creationId xmlns:a16="http://schemas.microsoft.com/office/drawing/2014/main" id="{8F100E62-7AC2-5AAB-75D3-99D0079B75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6880" y="299162"/>
            <a:ext cx="5612151" cy="678519"/>
          </a:xfrm>
          <a:prstGeom prst="rect">
            <a:avLst/>
          </a:prstGeom>
          <a:solidFill>
            <a:srgbClr val="006BBC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967527"/>
            <a:r>
              <a:rPr lang="zh-CN" altLang="en-US" sz="3809" dirty="0">
                <a:solidFill>
                  <a:srgbClr val="FFFFFF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     </a:t>
            </a:r>
            <a:r>
              <a:rPr lang="zh-CN" altLang="en-US" sz="3809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常见包装形式</a:t>
            </a:r>
            <a:endParaRPr lang="en-US" altLang="zh-CN" sz="3809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27E84491-740D-6053-BBE1-5F216E68D4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955" y="4588438"/>
            <a:ext cx="2320590" cy="1125290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6EA5A911-31D3-2729-E1E4-506D39129E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9644" y="4476997"/>
            <a:ext cx="2076423" cy="1236731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171A67B6-AEFC-D252-78D3-4BE673C645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48450" y="4711408"/>
            <a:ext cx="2320590" cy="958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88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A32379-4DC5-8C1A-0070-11F57E3CEF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EACAF769-43A3-3026-ACFB-A70CEC665BC3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E23216DD-487B-9E8A-F065-6B75A38396F0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6DFB28A9-AA04-A9D2-6467-0EB98572A74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2D458E4-1ABD-BF49-0A3B-BF61F7F4908D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2EEB4A58-37AB-D18D-15A0-4E821D583BFD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547D1936-F378-948A-F647-A26E9D7FE405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31C26F10-C65D-2D92-5194-C7A1DAD88D2C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0A40E50-8B39-8FFB-D107-D80D33A635BA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50EC96E4-D51F-3827-8B77-DAD64D0369A5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4D04DA98-6C28-DDF5-B1B9-A0B675410E40}"/>
              </a:ext>
            </a:extLst>
          </p:cNvPr>
          <p:cNvSpPr/>
          <p:nvPr/>
        </p:nvSpPr>
        <p:spPr>
          <a:xfrm>
            <a:off x="1706880" y="1144272"/>
            <a:ext cx="9174465" cy="4818377"/>
          </a:xfrm>
          <a:prstGeom prst="rect">
            <a:avLst/>
          </a:prstGeom>
          <a:noFill/>
          <a:ln w="38100">
            <a:solidFill>
              <a:srgbClr val="C55A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6">
            <a:extLst>
              <a:ext uri="{FF2B5EF4-FFF2-40B4-BE49-F238E27FC236}">
                <a16:creationId xmlns:a16="http://schemas.microsoft.com/office/drawing/2014/main" id="{5C730201-7EE9-13A8-D6C4-F566455BE3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6880" y="299162"/>
            <a:ext cx="7247115" cy="678519"/>
          </a:xfrm>
          <a:prstGeom prst="rect">
            <a:avLst/>
          </a:prstGeom>
          <a:solidFill>
            <a:srgbClr val="006BBC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967527"/>
            <a:r>
              <a:rPr lang="zh-CN" altLang="en-US" sz="3809" dirty="0">
                <a:solidFill>
                  <a:srgbClr val="FFFFFF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     </a:t>
            </a:r>
            <a:r>
              <a:rPr lang="fr-FR" altLang="zh-CN" sz="3809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conteneur n.m. </a:t>
            </a:r>
            <a:r>
              <a:rPr lang="zh-CN" altLang="en-US" sz="3809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集装箱</a:t>
            </a: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CEE1EDEF-DCAC-D513-21CC-211C7EC3135F}"/>
              </a:ext>
            </a:extLst>
          </p:cNvPr>
          <p:cNvSpPr txBox="1"/>
          <p:nvPr/>
        </p:nvSpPr>
        <p:spPr>
          <a:xfrm>
            <a:off x="899484" y="1223336"/>
            <a:ext cx="977392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32765" indent="266700" algn="just"/>
            <a:r>
              <a:rPr lang="en-US" altLang="zh-CN" sz="32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kern="100" dirty="0" err="1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Conteneur</a:t>
            </a:r>
            <a:r>
              <a:rPr lang="en-US" altLang="zh-CN" sz="32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20</a:t>
            </a:r>
            <a:r>
              <a:rPr lang="fr-FR" altLang="zh-CN" sz="32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’ pieds.</a:t>
            </a:r>
          </a:p>
          <a:p>
            <a:pPr marL="532765" indent="266700" algn="just"/>
            <a:r>
              <a:rPr lang="fr-FR" altLang="zh-CN" sz="32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  Conteneur  à usage général de 40 pieds.</a:t>
            </a:r>
          </a:p>
          <a:p>
            <a:pPr marL="532765" indent="266700" algn="just"/>
            <a:r>
              <a:rPr lang="fr-FR" altLang="zh-CN" sz="32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  Conteneur  de 40 pieds à haute volume </a:t>
            </a:r>
            <a:endParaRPr lang="zh-CN" altLang="zh-CN" sz="32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6" name="图片 4">
            <a:extLst>
              <a:ext uri="{FF2B5EF4-FFF2-40B4-BE49-F238E27FC236}">
                <a16:creationId xmlns:a16="http://schemas.microsoft.com/office/drawing/2014/main" id="{9951B381-7EB0-9663-DDB1-637DEF62FA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6230" y="3429000"/>
            <a:ext cx="3673768" cy="2410910"/>
          </a:xfrm>
          <a:prstGeom prst="rect">
            <a:avLst/>
          </a:prstGeom>
        </p:spPr>
      </p:pic>
      <p:pic>
        <p:nvPicPr>
          <p:cNvPr id="17" name="图片 7">
            <a:extLst>
              <a:ext uri="{FF2B5EF4-FFF2-40B4-BE49-F238E27FC236}">
                <a16:creationId xmlns:a16="http://schemas.microsoft.com/office/drawing/2014/main" id="{005AA40E-D8B4-6A70-0B50-6AE1862B91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0123" y="3205064"/>
            <a:ext cx="3898901" cy="292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39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8030B7-17DE-DAC1-69FD-CC964048AA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1DE0BBED-1EA7-B618-0B0C-DFBC28685154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A2B1338D-D176-8F25-C726-4FDE02C55433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6C8B31E8-2837-80A1-F157-4DE4EB9CBF9E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30AED63-319C-55ED-2896-3CD618DE811D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440B56F2-90F8-1B27-BBFE-B0DBE10EC0EE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BA202585-7CA3-C220-15F9-01C906F1C477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4EF7E376-7C09-1546-E06F-66F1E3A757B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D7BFB31-AD02-3F79-1C3A-D4102DFD62F3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20EFB468-48C3-5904-6CCE-E4C0AA06B0AF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F93A7D51-8CAF-E2B9-7CB0-FA75E85F50E6}"/>
              </a:ext>
            </a:extLst>
          </p:cNvPr>
          <p:cNvSpPr/>
          <p:nvPr/>
        </p:nvSpPr>
        <p:spPr>
          <a:xfrm>
            <a:off x="1706880" y="1144272"/>
            <a:ext cx="9174465" cy="4818377"/>
          </a:xfrm>
          <a:prstGeom prst="rect">
            <a:avLst/>
          </a:prstGeom>
          <a:noFill/>
          <a:ln w="38100">
            <a:solidFill>
              <a:srgbClr val="C55A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6">
            <a:extLst>
              <a:ext uri="{FF2B5EF4-FFF2-40B4-BE49-F238E27FC236}">
                <a16:creationId xmlns:a16="http://schemas.microsoft.com/office/drawing/2014/main" id="{473A0CAF-446D-C253-9912-F55A772ECB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6880" y="299162"/>
            <a:ext cx="9174465" cy="678519"/>
          </a:xfrm>
          <a:prstGeom prst="rect">
            <a:avLst/>
          </a:prstGeom>
          <a:solidFill>
            <a:srgbClr val="006BBC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967527"/>
            <a:r>
              <a:rPr lang="zh-CN" altLang="en-US" sz="3809" dirty="0">
                <a:solidFill>
                  <a:srgbClr val="FFFFFF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     </a:t>
            </a:r>
            <a:r>
              <a:rPr lang="fr-FR" altLang="zh-CN" sz="3809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marque  directive </a:t>
            </a:r>
            <a:r>
              <a:rPr lang="fr-FR" altLang="zh-CN" sz="3809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n.f</a:t>
            </a:r>
            <a:r>
              <a:rPr lang="fr-FR" altLang="zh-CN" sz="3809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.  </a:t>
            </a:r>
            <a:r>
              <a:rPr lang="zh-CN" altLang="en-US" sz="3809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指示性标志</a:t>
            </a:r>
            <a:endParaRPr lang="fr-FR" altLang="zh-CN" sz="3809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7">
            <a:extLst>
              <a:ext uri="{FF2B5EF4-FFF2-40B4-BE49-F238E27FC236}">
                <a16:creationId xmlns:a16="http://schemas.microsoft.com/office/drawing/2014/main" id="{06532B27-C476-C64B-52D1-CD194C0EAD32}"/>
              </a:ext>
            </a:extLst>
          </p:cNvPr>
          <p:cNvGrpSpPr/>
          <p:nvPr/>
        </p:nvGrpSpPr>
        <p:grpSpPr>
          <a:xfrm>
            <a:off x="2099640" y="1874433"/>
            <a:ext cx="2452370" cy="3358053"/>
            <a:chOff x="525011" y="2682642"/>
            <a:chExt cx="2452370" cy="3358053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15CD4CAB-9820-57F8-ED38-1EA1D8B2E0D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5011" y="2682642"/>
              <a:ext cx="2452370" cy="2452370"/>
            </a:xfrm>
            <a:prstGeom prst="rect">
              <a:avLst/>
            </a:prstGeom>
          </p:spPr>
        </p:pic>
        <p:sp>
          <p:nvSpPr>
            <p:cNvPr id="13" name="文本框 4">
              <a:extLst>
                <a:ext uri="{FF2B5EF4-FFF2-40B4-BE49-F238E27FC236}">
                  <a16:creationId xmlns:a16="http://schemas.microsoft.com/office/drawing/2014/main" id="{6BE40B1C-3E3E-6C1D-018A-9F9D1D3AD8AB}"/>
                </a:ext>
              </a:extLst>
            </p:cNvPr>
            <p:cNvSpPr txBox="1"/>
            <p:nvPr/>
          </p:nvSpPr>
          <p:spPr>
            <a:xfrm>
              <a:off x="525011" y="5455920"/>
              <a:ext cx="24523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3200" dirty="0"/>
                <a:t>garder au sec</a:t>
              </a:r>
              <a:endParaRPr lang="zh-CN" altLang="en-US" sz="3200" dirty="0"/>
            </a:p>
          </p:txBody>
        </p:sp>
      </p:grpSp>
      <p:sp>
        <p:nvSpPr>
          <p:cNvPr id="19" name="文本框 15">
            <a:extLst>
              <a:ext uri="{FF2B5EF4-FFF2-40B4-BE49-F238E27FC236}">
                <a16:creationId xmlns:a16="http://schemas.microsoft.com/office/drawing/2014/main" id="{2C74CFC1-03C6-245A-5BF6-9B93B4FCDD6C}"/>
              </a:ext>
            </a:extLst>
          </p:cNvPr>
          <p:cNvSpPr txBox="1"/>
          <p:nvPr/>
        </p:nvSpPr>
        <p:spPr>
          <a:xfrm>
            <a:off x="5425614" y="4601308"/>
            <a:ext cx="26008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/>
              <a:t>renversement interdit</a:t>
            </a:r>
            <a:endParaRPr lang="zh-CN" altLang="en-US" sz="3200" dirty="0"/>
          </a:p>
        </p:txBody>
      </p:sp>
      <p:pic>
        <p:nvPicPr>
          <p:cNvPr id="22" name="图片 18">
            <a:extLst>
              <a:ext uri="{FF2B5EF4-FFF2-40B4-BE49-F238E27FC236}">
                <a16:creationId xmlns:a16="http://schemas.microsoft.com/office/drawing/2014/main" id="{4CD64901-AA6D-06CD-38BA-0D08F3E3A9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5614" y="1864816"/>
            <a:ext cx="2452370" cy="2452370"/>
          </a:xfrm>
          <a:prstGeom prst="rect">
            <a:avLst/>
          </a:prstGeom>
        </p:spPr>
      </p:pic>
      <p:pic>
        <p:nvPicPr>
          <p:cNvPr id="23" name="图片 19">
            <a:extLst>
              <a:ext uri="{FF2B5EF4-FFF2-40B4-BE49-F238E27FC236}">
                <a16:creationId xmlns:a16="http://schemas.microsoft.com/office/drawing/2014/main" id="{671E4720-E9C1-842F-1AAC-BA5E1B741E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42011" y="1942921"/>
            <a:ext cx="2265708" cy="2265708"/>
          </a:xfrm>
          <a:prstGeom prst="rect">
            <a:avLst/>
          </a:prstGeom>
        </p:spPr>
      </p:pic>
      <p:sp>
        <p:nvSpPr>
          <p:cNvPr id="24" name="文本框 20">
            <a:extLst>
              <a:ext uri="{FF2B5EF4-FFF2-40B4-BE49-F238E27FC236}">
                <a16:creationId xmlns:a16="http://schemas.microsoft.com/office/drawing/2014/main" id="{4B4B8BE8-8B09-9D00-A603-205E0C720AE5}"/>
              </a:ext>
            </a:extLst>
          </p:cNvPr>
          <p:cNvSpPr txBox="1"/>
          <p:nvPr/>
        </p:nvSpPr>
        <p:spPr>
          <a:xfrm>
            <a:off x="8407418" y="4471246"/>
            <a:ext cx="26008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/>
              <a:t>Protéger de la chaleur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975443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180124-2598-6DB9-5492-B897ACEACE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09143448-4CFC-EBA1-DDF1-11DE73E28AED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9EB76684-BC5C-E1E1-64A6-DA05F029A190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3947E8FA-08FB-0172-AD5E-0A1B5ED3A736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6F7D89D-1C5D-60B1-FC41-3F77733A8FCE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rgbClr val="8FAADC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7C3A78D3-F958-35FB-97F5-324D9128B28C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93F1079-4C1B-AD14-851B-97F51AFB835E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2A22EFD9-B116-D4F6-678B-5F92895530C2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BD991CE-01B1-437A-8DAD-145B0049582C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351C27C8-9D83-974F-D7CF-4B5B190542BA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282F1675-3A4F-5973-0581-583AFC7E90B0}"/>
              </a:ext>
            </a:extLst>
          </p:cNvPr>
          <p:cNvGrpSpPr/>
          <p:nvPr/>
        </p:nvGrpSpPr>
        <p:grpSpPr>
          <a:xfrm>
            <a:off x="1706880" y="1144272"/>
            <a:ext cx="9174465" cy="4591849"/>
            <a:chOff x="1706880" y="1144272"/>
            <a:chExt cx="9174465" cy="4818377"/>
          </a:xfrm>
          <a:blipFill>
            <a:blip r:embed="rId2"/>
            <a:tile tx="0" ty="0" sx="100000" sy="100000" flip="none" algn="tl"/>
          </a:blipFill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3D55BCE4-61D5-0F30-5B05-C881E65217B8}"/>
                </a:ext>
              </a:extLst>
            </p:cNvPr>
            <p:cNvSpPr/>
            <p:nvPr/>
          </p:nvSpPr>
          <p:spPr>
            <a:xfrm>
              <a:off x="1706880" y="1144272"/>
              <a:ext cx="9174465" cy="4818377"/>
            </a:xfrm>
            <a:prstGeom prst="rect">
              <a:avLst/>
            </a:prstGeom>
            <a:grpFill/>
            <a:ln w="38100">
              <a:solidFill>
                <a:srgbClr val="C55A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FA880E4-504B-8AFD-C7BF-235C4A372CFC}"/>
                </a:ext>
              </a:extLst>
            </p:cNvPr>
            <p:cNvSpPr txBox="1"/>
            <p:nvPr/>
          </p:nvSpPr>
          <p:spPr>
            <a:xfrm>
              <a:off x="1849120" y="1197611"/>
              <a:ext cx="8881309" cy="21638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/>
                <a:t>案例</a:t>
              </a:r>
              <a:r>
                <a:rPr lang="fr-FR" altLang="zh-CN" sz="3200" dirty="0"/>
                <a:t>1 / 2 </a:t>
              </a:r>
              <a:r>
                <a:rPr lang="en-US" altLang="zh-CN" sz="3200" dirty="0"/>
                <a:t>: </a:t>
              </a:r>
              <a:endParaRPr lang="fr-FR" altLang="zh-CN" sz="3200" dirty="0"/>
            </a:p>
            <a:p>
              <a:endParaRPr lang="fr-FR" altLang="zh-CN" sz="3200" dirty="0"/>
            </a:p>
            <a:p>
              <a:endParaRPr lang="en-US" altLang="zh-CN" sz="3200" dirty="0"/>
            </a:p>
            <a:p>
              <a:endParaRPr lang="en-US" altLang="zh-CN" sz="3200" dirty="0"/>
            </a:p>
          </p:txBody>
        </p:sp>
      </p:grpSp>
      <p:pic>
        <p:nvPicPr>
          <p:cNvPr id="6" name="Image 5">
            <a:extLst>
              <a:ext uri="{FF2B5EF4-FFF2-40B4-BE49-F238E27FC236}">
                <a16:creationId xmlns:a16="http://schemas.microsoft.com/office/drawing/2014/main" id="{666A38B1-B4A1-F1D7-4D1D-098E25D5B9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50240" y="-339738"/>
            <a:ext cx="14567622" cy="417451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6FE93DAF-39F5-43E3-F54F-F7DDB739D080}"/>
              </a:ext>
            </a:extLst>
          </p:cNvPr>
          <p:cNvSpPr txBox="1"/>
          <p:nvPr/>
        </p:nvSpPr>
        <p:spPr>
          <a:xfrm>
            <a:off x="1836981" y="3652338"/>
            <a:ext cx="85180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800" dirty="0"/>
              <a:t>2.   </a:t>
            </a:r>
            <a:r>
              <a:rPr lang="fr-FR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Est-ce que l’emballage doit conformer aux normes écologiques ?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0390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43165B-2C12-44BE-CDD1-6E4E23D753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C2DCE4EA-AA46-B8BE-50BB-1FCBD6E1CD6F}"/>
              </a:ext>
            </a:extLst>
          </p:cNvPr>
          <p:cNvSpPr/>
          <p:nvPr/>
        </p:nvSpPr>
        <p:spPr>
          <a:xfrm>
            <a:off x="1706880" y="1144272"/>
            <a:ext cx="9752806" cy="3677109"/>
          </a:xfrm>
          <a:prstGeom prst="rect">
            <a:avLst/>
          </a:prstGeom>
          <a:noFill/>
          <a:ln w="38100">
            <a:solidFill>
              <a:srgbClr val="C55A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1F9ABEB-6257-7D8C-10FA-C671F501F9B5}"/>
              </a:ext>
            </a:extLst>
          </p:cNvPr>
          <p:cNvSpPr txBox="1"/>
          <p:nvPr/>
        </p:nvSpPr>
        <p:spPr>
          <a:xfrm>
            <a:off x="1706843" y="1144272"/>
            <a:ext cx="9752844" cy="4031873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 </a:t>
            </a:r>
            <a:endParaRPr lang="fr-FR" altLang="zh-CN" sz="3200" dirty="0"/>
          </a:p>
          <a:p>
            <a:endParaRPr lang="fr-FR" altLang="zh-CN" sz="3200" dirty="0"/>
          </a:p>
          <a:p>
            <a:pPr marL="514350" indent="-514350">
              <a:buAutoNum type="arabicPeriod"/>
            </a:pPr>
            <a:endParaRPr lang="en-US" altLang="zh-CN" sz="3200" dirty="0"/>
          </a:p>
          <a:p>
            <a:pPr marL="514350" indent="-514350">
              <a:buAutoNum type="arabicPeriod"/>
            </a:pPr>
            <a:endParaRPr lang="en-US" altLang="zh-CN" sz="3200" dirty="0"/>
          </a:p>
          <a:p>
            <a:endParaRPr lang="en-US" altLang="zh-CN" sz="3200" dirty="0"/>
          </a:p>
          <a:p>
            <a:endParaRPr lang="en-US" altLang="zh-CN" sz="3200" dirty="0"/>
          </a:p>
          <a:p>
            <a:endParaRPr lang="en-US" altLang="zh-CN" sz="3200" dirty="0"/>
          </a:p>
          <a:p>
            <a:endParaRPr lang="en-US" altLang="zh-CN" sz="3200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B220487-50D8-635F-9646-AE3E792DD716}"/>
              </a:ext>
            </a:extLst>
          </p:cNvPr>
          <p:cNvGrpSpPr/>
          <p:nvPr/>
        </p:nvGrpSpPr>
        <p:grpSpPr>
          <a:xfrm>
            <a:off x="233680" y="388621"/>
            <a:ext cx="579161" cy="5943599"/>
            <a:chOff x="233680" y="388621"/>
            <a:chExt cx="579161" cy="594359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71D0DDA-C609-658C-9D61-430BA7E22ABE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学习目标</a:t>
              </a:r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A7E1B845-FDBF-DFF0-0598-DA26EEED9BBF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87F7FAB-C858-9458-A4A1-701AA9C777D0}"/>
                </a:ext>
              </a:extLst>
            </p:cNvPr>
            <p:cNvSpPr txBox="1"/>
            <p:nvPr/>
          </p:nvSpPr>
          <p:spPr>
            <a:xfrm>
              <a:off x="320398" y="1942921"/>
              <a:ext cx="492443" cy="1148080"/>
            </a:xfrm>
            <a:prstGeom prst="rect">
              <a:avLst/>
            </a:prstGeom>
            <a:solidFill>
              <a:srgbClr val="8FAADC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任务准备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B612BF94-6BFB-72E5-0EE0-5C620EB0F22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10DD4B2-A888-DF68-D365-0D264DE218A0}"/>
                </a:ext>
              </a:extLst>
            </p:cNvPr>
            <p:cNvSpPr txBox="1"/>
            <p:nvPr/>
          </p:nvSpPr>
          <p:spPr>
            <a:xfrm>
              <a:off x="320365" y="3553461"/>
              <a:ext cx="492443" cy="1148080"/>
            </a:xfrm>
            <a:prstGeom prst="rect">
              <a:avLst/>
            </a:prstGeom>
            <a:solidFill>
              <a:srgbClr val="8FAADC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2A98498A-87C4-46E0-BC4B-DDAE90A88213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78352B3-D3EC-1864-30BA-84AF816F9480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54AC271E-6E23-4CDD-9BA5-50F6A026C54B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Image 13">
            <a:extLst>
              <a:ext uri="{FF2B5EF4-FFF2-40B4-BE49-F238E27FC236}">
                <a16:creationId xmlns:a16="http://schemas.microsoft.com/office/drawing/2014/main" id="{686F1E79-688E-0D54-8C17-7615C0E516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1374" y="1284016"/>
            <a:ext cx="9567186" cy="2476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98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b3891b6-6b3f-45c3-8fc4-0d0b27bee64d}"/>
  <p:tag name="KSO_WM_UNIT_TYPE" val="i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b3891b6-6b3f-45c3-8fc4-0d0b27bee64d}"/>
  <p:tag name="KSO_WM_UNIT_TYPE" val="i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画廊</Template>
  <TotalTime>3813</TotalTime>
  <Words>631</Words>
  <Application>Microsoft Office PowerPoint</Application>
  <PresentationFormat>Grand écran</PresentationFormat>
  <Paragraphs>118</Paragraphs>
  <Slides>18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27" baseType="lpstr">
      <vt:lpstr>等线</vt:lpstr>
      <vt:lpstr>方正粗宋简体</vt:lpstr>
      <vt:lpstr>宋体</vt:lpstr>
      <vt:lpstr>微软雅黑</vt:lpstr>
      <vt:lpstr>Arial</vt:lpstr>
      <vt:lpstr>Calibri</vt:lpstr>
      <vt:lpstr>Calibri Light</vt:lpstr>
      <vt:lpstr>Times New Roman</vt:lpstr>
      <vt:lpstr>1_Office 主题​​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jia JIANG</dc:creator>
  <cp:lastModifiedBy>jia JIANG</cp:lastModifiedBy>
  <cp:revision>59</cp:revision>
  <dcterms:created xsi:type="dcterms:W3CDTF">2022-08-16T14:16:08Z</dcterms:created>
  <dcterms:modified xsi:type="dcterms:W3CDTF">2024-11-22T02:56:58Z</dcterms:modified>
</cp:coreProperties>
</file>